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6" r:id="rId2"/>
    <p:sldId id="514" r:id="rId3"/>
    <p:sldId id="513" r:id="rId4"/>
    <p:sldId id="527" r:id="rId5"/>
    <p:sldId id="258" r:id="rId6"/>
    <p:sldId id="521" r:id="rId7"/>
    <p:sldId id="259" r:id="rId8"/>
    <p:sldId id="260" r:id="rId9"/>
    <p:sldId id="261" r:id="rId10"/>
    <p:sldId id="528" r:id="rId11"/>
    <p:sldId id="515" r:id="rId12"/>
    <p:sldId id="516" r:id="rId13"/>
    <p:sldId id="517" r:id="rId14"/>
    <p:sldId id="518" r:id="rId15"/>
    <p:sldId id="519" r:id="rId16"/>
    <p:sldId id="520" r:id="rId17"/>
    <p:sldId id="522" r:id="rId18"/>
    <p:sldId id="264" r:id="rId19"/>
    <p:sldId id="266" r:id="rId20"/>
    <p:sldId id="271" r:id="rId21"/>
    <p:sldId id="267" r:id="rId22"/>
    <p:sldId id="269" r:id="rId23"/>
    <p:sldId id="272" r:id="rId24"/>
    <p:sldId id="270" r:id="rId25"/>
    <p:sldId id="52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" y="2"/>
            <a:ext cx="12207255" cy="686658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4300487"/>
            <a:ext cx="8534400" cy="1338317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7A644-48F5-4526-B56C-DF7D86EBA5B4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EEFF5-CD36-4C3C-AECF-F4F89DA3C5A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070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7A644-48F5-4526-B56C-DF7D86EBA5B4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EEFF5-CD36-4C3C-AECF-F4F89DA3C5A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204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1374427"/>
            <a:ext cx="2743200" cy="4751736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1374427"/>
            <a:ext cx="8026400" cy="4751736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7A644-48F5-4526-B56C-DF7D86EBA5B4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EEFF5-CD36-4C3C-AECF-F4F89DA3C5A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0260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7A644-48F5-4526-B56C-DF7D86EBA5B4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EEFF5-CD36-4C3C-AECF-F4F89DA3C5A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8228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>
            <a:normAutofit/>
          </a:bodyPr>
          <a:lstStyle>
            <a:lvl1pPr algn="l">
              <a:defRPr sz="2800" b="1" cap="all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7A644-48F5-4526-B56C-DF7D86EBA5B4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EEFF5-CD36-4C3C-AECF-F4F89DA3C5A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3400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7A644-48F5-4526-B56C-DF7D86EBA5B4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EEFF5-CD36-4C3C-AECF-F4F89DA3C5A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7560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7A644-48F5-4526-B56C-DF7D86EBA5B4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EEFF5-CD36-4C3C-AECF-F4F89DA3C5A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5541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7A644-48F5-4526-B56C-DF7D86EBA5B4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EEFF5-CD36-4C3C-AECF-F4F89DA3C5A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8470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7A644-48F5-4526-B56C-DF7D86EBA5B4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EEFF5-CD36-4C3C-AECF-F4F89DA3C5A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8990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3" y="143510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6733" y="1435103"/>
            <a:ext cx="6815667" cy="46910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03" y="2597155"/>
            <a:ext cx="4011084" cy="352901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7A644-48F5-4526-B56C-DF7D86EBA5B4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EEFF5-CD36-4C3C-AECF-F4F89DA3C5A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1250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1200" y="4985124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711200" y="1553686"/>
            <a:ext cx="7315200" cy="3431438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00683" y="1553691"/>
            <a:ext cx="3658932" cy="3173889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7A644-48F5-4526-B56C-DF7D86EBA5B4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EEFF5-CD36-4C3C-AECF-F4F89DA3C5A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638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3454400" y="274639"/>
            <a:ext cx="8128000" cy="782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dirty="0"/>
              <a:t>Clic para editar título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67A644-48F5-4526-B56C-DF7D86EBA5B4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EEFF5-CD36-4C3C-AECF-F4F89DA3C5A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8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hyperlink" Target="http://mc-stan.org/loo/reference/loo-glossary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m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odGAAJDlgp8" TargetMode="External"/><Relationship Id="rId3" Type="http://schemas.openxmlformats.org/officeDocument/2006/relationships/hyperlink" Target="https://en.wikipedia.org/wiki/Akad%C3%A9miai_Kiad%C3%B3" TargetMode="External"/><Relationship Id="rId7" Type="http://schemas.openxmlformats.org/officeDocument/2006/relationships/hyperlink" Target="https://en.wikipedia.org/wiki/Stephen_Fienberg" TargetMode="External"/><Relationship Id="rId2" Type="http://schemas.openxmlformats.org/officeDocument/2006/relationships/hyperlink" Target="https://en.wikipedia.org/wiki/Hirotugu_Akaik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Springer-Verlag" TargetMode="External"/><Relationship Id="rId5" Type="http://schemas.openxmlformats.org/officeDocument/2006/relationships/hyperlink" Target="https://en.wikipedia.org/wiki/Norman_Lloyd_Johnson" TargetMode="External"/><Relationship Id="rId4" Type="http://schemas.openxmlformats.org/officeDocument/2006/relationships/hyperlink" Target="https://en.wikipedia.org/wiki/Samuel_Kotz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0284" y="2411090"/>
            <a:ext cx="10528916" cy="1656446"/>
          </a:xfrm>
        </p:spPr>
        <p:txBody>
          <a:bodyPr>
            <a:normAutofit fontScale="90000"/>
          </a:bodyPr>
          <a:lstStyle/>
          <a:p>
            <a:r>
              <a:rPr lang="es-MX" sz="5400" dirty="0"/>
              <a:t>Clase 15: Ajuste global y validación de modelos</a:t>
            </a:r>
            <a:endParaRPr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5600" y="3874655"/>
            <a:ext cx="6400800" cy="1752600"/>
          </a:xfrm>
        </p:spPr>
        <p:txBody>
          <a:bodyPr>
            <a:normAutofit fontScale="92500" lnSpcReduction="20000"/>
          </a:bodyPr>
          <a:lstStyle/>
          <a:p>
            <a:br>
              <a:rPr dirty="0"/>
            </a:br>
            <a:br>
              <a:rPr dirty="0"/>
            </a:br>
            <a:r>
              <a:rPr dirty="0"/>
              <a:t>Dr. </a:t>
            </a:r>
            <a:r>
              <a:rPr dirty="0" err="1"/>
              <a:t>Héctor</a:t>
            </a:r>
            <a:r>
              <a:rPr dirty="0"/>
              <a:t> </a:t>
            </a:r>
            <a:r>
              <a:rPr dirty="0" err="1"/>
              <a:t>Nájera</a:t>
            </a:r>
            <a:endParaRPr lang="es-MX" dirty="0"/>
          </a:p>
          <a:p>
            <a:r>
              <a:rPr dirty="0"/>
              <a:t>Dr. Curtis Huffman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3169" y="6150019"/>
            <a:ext cx="284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05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/</a:t>
            </a:r>
            <a:r>
              <a:rPr kumimoji="0" lang="es-MX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05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/20</a:t>
            </a:r>
            <a:r>
              <a:rPr kumimoji="0" lang="es-MX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21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3626747" y="332284"/>
            <a:ext cx="3842080" cy="1223823"/>
            <a:chOff x="3116137" y="270503"/>
            <a:chExt cx="3842080" cy="1223823"/>
          </a:xfrm>
        </p:grpSpPr>
        <p:pic>
          <p:nvPicPr>
            <p:cNvPr id="6" name="Picture 14" descr="Resultado de imagen para economia unam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4751" y="270503"/>
              <a:ext cx="953466" cy="1124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6" descr="Resultado de imagen para posgrado unam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 detail="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120"/>
            <a:stretch/>
          </p:blipFill>
          <p:spPr bwMode="auto">
            <a:xfrm>
              <a:off x="3116137" y="270503"/>
              <a:ext cx="2769345" cy="1223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4" descr="Imagen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7680" y="5523318"/>
            <a:ext cx="1463040" cy="1253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A32F9-99E3-B206-2C8C-26CC59031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0" y="340783"/>
            <a:ext cx="8128000" cy="782098"/>
          </a:xfrm>
        </p:spPr>
        <p:txBody>
          <a:bodyPr/>
          <a:lstStyle/>
          <a:p>
            <a:r>
              <a:rPr lang="es-MX" dirty="0">
                <a:solidFill>
                  <a:srgbClr val="FF0000"/>
                </a:solidFill>
              </a:rPr>
              <a:t>El cómputo de esto es, para todo efecto práctico, imposible!!</a:t>
            </a:r>
            <a:br>
              <a:rPr lang="es-MX" dirty="0">
                <a:solidFill>
                  <a:srgbClr val="FF0000"/>
                </a:solidFill>
              </a:rPr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872CD-00BC-153C-EC11-80AABD166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Cross-</a:t>
            </a:r>
            <a:r>
              <a:rPr lang="es-MX" dirty="0" err="1"/>
              <a:t>validation</a:t>
            </a:r>
            <a:r>
              <a:rPr lang="es-MX" dirty="0"/>
              <a:t> es demasiado costosa e ineficiente</a:t>
            </a:r>
          </a:p>
          <a:p>
            <a:pPr marL="0" indent="0">
              <a:buNone/>
            </a:pPr>
            <a:endParaRPr lang="es-MX" dirty="0"/>
          </a:p>
          <a:p>
            <a:r>
              <a:rPr lang="es-MX" dirty="0"/>
              <a:t>¿Qué tal si podemos calcular la brecha a partir de una estimación?</a:t>
            </a:r>
          </a:p>
          <a:p>
            <a:endParaRPr lang="es-MX" dirty="0"/>
          </a:p>
          <a:p>
            <a:pPr lvl="1"/>
            <a:r>
              <a:rPr lang="en-GB" b="1" dirty="0"/>
              <a:t>Information criteria (WAIC): Widely applicable information criteria</a:t>
            </a:r>
            <a:r>
              <a:rPr lang="en-GB" dirty="0"/>
              <a:t>. </a:t>
            </a:r>
            <a:r>
              <a:rPr lang="en-GB" dirty="0" err="1"/>
              <a:t>Teoría</a:t>
            </a:r>
            <a:r>
              <a:rPr lang="en-GB" dirty="0"/>
              <a:t> de la </a:t>
            </a:r>
            <a:r>
              <a:rPr lang="en-GB" dirty="0" err="1"/>
              <a:t>información</a:t>
            </a:r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b="1" dirty="0"/>
              <a:t>Importance sampling (PSIS): Pareto smooth importance sampling. </a:t>
            </a:r>
          </a:p>
          <a:p>
            <a:pPr lvl="2"/>
            <a:r>
              <a:rPr lang="en-GB" dirty="0"/>
              <a:t>Point with low probability has a strong influence on the posterior distribution</a:t>
            </a:r>
          </a:p>
          <a:p>
            <a:pPr marL="457188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562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Information</a:t>
            </a:r>
            <a:r>
              <a:rPr lang="es-MX" dirty="0"/>
              <a:t> </a:t>
            </a:r>
            <a:r>
              <a:rPr lang="es-MX" dirty="0" err="1"/>
              <a:t>criteria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9600" y="1389190"/>
            <a:ext cx="109728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Implementing them is much easier tan understanding them (Information Theory)</a:t>
            </a:r>
          </a:p>
          <a:p>
            <a:pPr lvl="1"/>
            <a:r>
              <a:rPr lang="en-US" sz="2400" dirty="0"/>
              <a:t>The bit player (https://youtu.be/JP1Ljp8X6hg)</a:t>
            </a:r>
          </a:p>
          <a:p>
            <a:endParaRPr lang="en-US" sz="2400" dirty="0"/>
          </a:p>
        </p:txBody>
      </p:sp>
      <p:pic>
        <p:nvPicPr>
          <p:cNvPr id="3074" name="Picture 2" descr="Movie Screening - The Bit Player: Claude Shannon: Prophet of Information -  MIT Event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67"/>
          <a:stretch/>
        </p:blipFill>
        <p:spPr bwMode="auto">
          <a:xfrm>
            <a:off x="1437513" y="2676525"/>
            <a:ext cx="4817744" cy="368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he Bit Player: Documentary on Claude Shannon, Prophet of Information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752" y="2305050"/>
            <a:ext cx="2733903" cy="412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lustración vector de Antigua brújula gratis | AI, SVG, EP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122" y="52123"/>
            <a:ext cx="1870478" cy="85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919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6778" y="207964"/>
            <a:ext cx="8705850" cy="782098"/>
          </a:xfrm>
        </p:spPr>
        <p:txBody>
          <a:bodyPr>
            <a:normAutofit fontScale="90000"/>
          </a:bodyPr>
          <a:lstStyle/>
          <a:p>
            <a:r>
              <a:rPr lang="es-MX" dirty="0" err="1"/>
              <a:t>Measuring</a:t>
            </a:r>
            <a:r>
              <a:rPr lang="es-MX" dirty="0"/>
              <a:t> </a:t>
            </a:r>
            <a:r>
              <a:rPr lang="es-MX" dirty="0" err="1"/>
              <a:t>accuracy</a:t>
            </a:r>
            <a:r>
              <a:rPr lang="es-MX" dirty="0"/>
              <a:t> (</a:t>
            </a:r>
            <a:r>
              <a:rPr lang="es-MX" dirty="0" err="1"/>
              <a:t>Information</a:t>
            </a:r>
            <a:r>
              <a:rPr lang="es-MX" dirty="0"/>
              <a:t> </a:t>
            </a:r>
            <a:r>
              <a:rPr lang="es-MX" dirty="0" err="1"/>
              <a:t>Theory</a:t>
            </a:r>
            <a:r>
              <a:rPr lang="es-MX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What do you want the model to do well at? </a:t>
                </a:r>
              </a:p>
              <a:p>
                <a:r>
                  <a:rPr lang="en-US" dirty="0"/>
                  <a:t>What do we talk about when we talk about accuracy?</a:t>
                </a:r>
              </a:p>
              <a:p>
                <a:r>
                  <a:rPr lang="en-US" dirty="0"/>
                  <a:t>Which definition of accuracy is maximized by knowing the true model generating the data? </a:t>
                </a:r>
              </a:p>
              <a:p>
                <a:pPr marL="0" indent="0" algn="ctr">
                  <a:buNone/>
                </a:pPr>
                <a:r>
                  <a:rPr lang="es-MX" dirty="0" err="1"/>
                  <a:t>The</a:t>
                </a:r>
                <a:r>
                  <a:rPr lang="es-MX" dirty="0"/>
                  <a:t> </a:t>
                </a:r>
                <a:r>
                  <a:rPr lang="es-MX" dirty="0" err="1"/>
                  <a:t>joint</a:t>
                </a:r>
                <a:r>
                  <a:rPr lang="es-MX" dirty="0"/>
                  <a:t> </a:t>
                </a:r>
                <a:r>
                  <a:rPr lang="es-MX" dirty="0" err="1"/>
                  <a:t>likelihood</a:t>
                </a:r>
                <a:r>
                  <a:rPr lang="es-MX" dirty="0"/>
                  <a:t>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s-MX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Information theory: a measurement scale for distance from perfect accuracy (out of sample deviance)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699" t="-2156" r="-283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es-MX"/>
          </a:p>
        </p:txBody>
      </p:sp>
      <p:pic>
        <p:nvPicPr>
          <p:cNvPr id="4098" name="Picture 2" descr="Amazon.com: Tinworld TIN Sign C177 Zoltar Speaks Fortune Teller Arcade Big  Movie Machine : Hogar y Cocin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4" t="2578" r="8843" b="5817"/>
          <a:stretch/>
        </p:blipFill>
        <p:spPr bwMode="auto">
          <a:xfrm>
            <a:off x="7589703" y="1600205"/>
            <a:ext cx="2925897" cy="4364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02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Information</a:t>
            </a:r>
            <a:r>
              <a:rPr lang="es-MX" dirty="0"/>
              <a:t> </a:t>
            </a:r>
            <a:r>
              <a:rPr lang="es-MX" dirty="0" err="1"/>
              <a:t>Entropy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5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160585"/>
                <a:ext cx="10972800" cy="5422776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/>
                  <a:t>Information: The reduction in uncertainty when we learn an outcome. </a:t>
                </a:r>
              </a:p>
              <a:p>
                <a:r>
                  <a:rPr lang="en-US" sz="2000" dirty="0"/>
                  <a:t>There is given amount of uncertainty in the true model</a:t>
                </a:r>
              </a:p>
              <a:p>
                <a:r>
                  <a:rPr lang="en-US" sz="2000" dirty="0"/>
                  <a:t>The uncertainty contained (inherent) in a probability distribution is the average log-probability of an event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s-MX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s-MX" sz="2000" b="0" i="0" smtClean="0">
                          <a:latin typeface="Cambria Math" panose="02040503050406030204" pitchFamily="18" charset="0"/>
                        </a:rPr>
                        <m:t>Elog</m:t>
                      </m:r>
                      <m:d>
                        <m:dPr>
                          <m:ctrlPr>
                            <a:rPr lang="es-MX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MX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s-MX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s-MX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s-MX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s-MX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s-MX" sz="20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s-MX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s-MX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How much additional uncertainty is induced by using not the true, but our working model?</a:t>
                </a:r>
              </a:p>
              <a:p>
                <a:pPr marL="0" indent="0" algn="ctr">
                  <a:buNone/>
                </a:pPr>
                <a:r>
                  <a:rPr lang="en-US" sz="2000" dirty="0"/>
                  <a:t>Divergence: The additional uncertainty induced by using probabilities from one distribution (working model) to describe another distribution (true model).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s-MX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s-MX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MX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s-MX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s-MX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MX" sz="20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MX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MX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MX" sz="20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s-MX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s-MX" sz="20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MX" sz="20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MX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MX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MX" sz="20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s-MX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s-MX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s-MX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MX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s-MX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s-MX" sz="20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s-MX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MX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s-MX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MX" sz="20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s-MX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s-MX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MX" sz="20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s-MX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If we have a pair of candidate distributions, then the candidate that minimizes the divergence will be the closest to the target (true model)</a:t>
                </a:r>
              </a:p>
            </p:txBody>
          </p:sp>
        </mc:Choice>
        <mc:Fallback xmlns="">
          <p:sp>
            <p:nvSpPr>
              <p:cNvPr id="6" name="Marcador de contenido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160585"/>
                <a:ext cx="10972800" cy="5422776"/>
              </a:xfrm>
              <a:blipFill>
                <a:blip r:embed="rId2"/>
                <a:stretch>
                  <a:fillRect l="-500" t="-56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264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True </a:t>
            </a:r>
            <a:r>
              <a:rPr lang="es-MX" dirty="0" err="1"/>
              <a:t>model</a:t>
            </a:r>
            <a:r>
              <a:rPr lang="es-MX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283677"/>
                <a:ext cx="10972800" cy="4842491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KL divergence measures the distance of a working model from our target (true model)</a:t>
                </a:r>
              </a:p>
              <a:p>
                <a:r>
                  <a:rPr lang="en-US" sz="2400" dirty="0"/>
                  <a:t>If we knew the true model, we wouldn’t be doing statistical inference!</a:t>
                </a:r>
              </a:p>
              <a:p>
                <a:r>
                  <a:rPr lang="en-US" sz="2400" dirty="0"/>
                  <a:t>We are only interested in in comparing the divergences of different candidates.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 just subtracts out leaving the relative distance to the target. </a:t>
                </a:r>
              </a:p>
              <a:p>
                <a:r>
                  <a:rPr lang="en-US" sz="2400" dirty="0"/>
                  <a:t>We can’t tell how far any particular archer is from hitting the target, but we can tell which archer gets closer and by how much.</a:t>
                </a:r>
              </a:p>
              <a:p>
                <a:endParaRPr lang="es-MX" sz="2400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283677"/>
                <a:ext cx="10972800" cy="4842491"/>
              </a:xfrm>
              <a:blipFill>
                <a:blip r:embed="rId2"/>
                <a:stretch>
                  <a:fillRect l="-722" t="-100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4 Arrows Stic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503" y="4352859"/>
            <a:ext cx="2000249" cy="200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47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D2CE98-C06E-EBF1-56A7-CDE22C2FC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Scoring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right</a:t>
            </a:r>
            <a:r>
              <a:rPr lang="es-MX" dirty="0"/>
              <a:t>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83781C11-8A52-8F18-C737-6EFB71A14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dirty="0"/>
                  <a:t>To compute this score for a Bayesian model, we have to use the entire posterior distribution (log-pointwise-predictive density; </a:t>
                </a:r>
                <a:r>
                  <a:rPr lang="en-US" sz="2800" dirty="0" err="1"/>
                  <a:t>lppd</a:t>
                </a:r>
                <a:r>
                  <a:rPr lang="en-US" sz="2800" dirty="0"/>
                  <a:t>).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s-MX" sz="2800" b="0" i="1" smtClean="0">
                        <a:latin typeface="Cambria Math" panose="02040503050406030204" pitchFamily="18" charset="0"/>
                      </a:rPr>
                      <m:t>𝑙𝑝𝑝𝑑</m:t>
                    </m:r>
                    <m:d>
                      <m:dPr>
                        <m:ctrlPr>
                          <a:rPr lang="es-MX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MX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</m:d>
                    <m:r>
                      <a:rPr lang="es-MX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s-MX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s-MX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s-MX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  <m:f>
                          <m:fPr>
                            <m:ctrlPr>
                              <a:rPr lang="es-MX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MX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MX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s-MX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s-MX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  <m:sup/>
                          <m:e>
                            <m:r>
                              <a:rPr lang="es-MX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s-MX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s-MX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MX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s-MX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s-MX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s-MX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a:rPr lang="es-MX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s-MX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800" dirty="0"/>
                  <a:t> </a:t>
                </a:r>
              </a:p>
              <a:p>
                <a:r>
                  <a:rPr lang="en-US" sz="2800" dirty="0"/>
                  <a:t>We simply cannot score models by their performance on </a:t>
                </a:r>
                <a:r>
                  <a:rPr lang="en-US" sz="2800" i="1" dirty="0"/>
                  <a:t>training </a:t>
                </a:r>
                <a:r>
                  <a:rPr lang="en-US" sz="2800" dirty="0"/>
                  <a:t>data</a:t>
                </a:r>
                <a:r>
                  <a:rPr lang="en-US" sz="2800" i="1" dirty="0"/>
                  <a:t> </a:t>
                </a:r>
                <a:r>
                  <a:rPr lang="en-US" sz="2800" dirty="0"/>
                  <a:t>(more complex models have larger scores!). We need to predict outcomes in a new </a:t>
                </a:r>
                <a:r>
                  <a:rPr lang="en-US" sz="2800" i="1" dirty="0"/>
                  <a:t>test</a:t>
                </a:r>
                <a:r>
                  <a:rPr lang="en-US" sz="2800" dirty="0"/>
                  <a:t> sample. While deviance on training data always improves with additional predictor variables, deviance on future data may or may not. </a:t>
                </a: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83781C11-8A52-8F18-C737-6EFB71A14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0" t="-148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0191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125480-6AD4-87C1-04ED-8A6DCBA2F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Information</a:t>
            </a:r>
            <a:r>
              <a:rPr lang="es-MX" dirty="0"/>
              <a:t> </a:t>
            </a:r>
            <a:r>
              <a:rPr lang="es-MX" dirty="0" err="1"/>
              <a:t>criteria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F68FC84-80C4-3F2C-8815-0D8CA96EF1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166018"/>
                <a:ext cx="10972800" cy="5322705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/>
                  <a:t>Constructs a theoretical estimate of the relative out-of-sample KL divergence</a:t>
                </a:r>
              </a:p>
              <a:p>
                <a:pPr lvl="1"/>
                <a:r>
                  <a:rPr lang="en-US" sz="2000" dirty="0"/>
                  <a:t>The difference between training deviance and testing deviance is about twice the number of parameters </a:t>
                </a:r>
              </a:p>
              <a:p>
                <a:pPr marL="457188" lvl="1" indent="0" algn="ctr">
                  <a:buNone/>
                </a:pPr>
                <a14:m>
                  <m:oMath xmlns:m="http://schemas.openxmlformats.org/officeDocument/2006/math">
                    <m:r>
                      <a:rPr lang="es-MX" sz="2000" b="0" i="1" smtClean="0">
                        <a:latin typeface="Cambria Math" panose="02040503050406030204" pitchFamily="18" charset="0"/>
                      </a:rPr>
                      <m:t>𝐴𝐼𝐶</m:t>
                    </m:r>
                    <m:r>
                      <a:rPr lang="es-MX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MX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MX" sz="2000" b="0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s-MX" sz="2000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s-MX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s-MX" sz="2000" b="0" i="1" smtClean="0">
                        <a:latin typeface="Cambria Math" panose="02040503050406030204" pitchFamily="18" charset="0"/>
                      </a:rPr>
                      <m:t>=−2</m:t>
                    </m:r>
                    <m:r>
                      <a:rPr lang="es-MX" sz="2000" b="0" i="1" smtClean="0">
                        <a:latin typeface="Cambria Math" panose="02040503050406030204" pitchFamily="18" charset="0"/>
                      </a:rPr>
                      <m:t>𝑙𝑝𝑝𝑑</m:t>
                    </m:r>
                    <m:r>
                      <a:rPr lang="es-MX" sz="2000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s-MX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pPr marL="457188" lvl="1" indent="0" algn="ctr">
                  <a:buNone/>
                </a:pPr>
                <a:endParaRPr lang="en-US" sz="2000" dirty="0"/>
              </a:p>
              <a:p>
                <a:pPr marL="457188" lvl="1" indent="0" algn="ctr">
                  <a:buNone/>
                </a:pPr>
                <a:endParaRPr lang="en-US" sz="2000" dirty="0"/>
              </a:p>
              <a:p>
                <a:pPr marL="457188" lvl="1" indent="0" algn="ctr">
                  <a:buNone/>
                </a:pPr>
                <a:endParaRPr lang="en-US" sz="2000" dirty="0"/>
              </a:p>
              <a:p>
                <a:pPr marL="457188" lvl="1" indent="0" algn="ctr">
                  <a:buNone/>
                </a:pPr>
                <a:endParaRPr lang="en-US" sz="2000" dirty="0"/>
              </a:p>
              <a:p>
                <a:pPr marL="457188" lvl="1" indent="0" algn="ctr">
                  <a:buNone/>
                </a:pPr>
                <a:endParaRPr lang="en-US" sz="2000" dirty="0"/>
              </a:p>
              <a:p>
                <a:pPr marL="457188" lvl="1" indent="0" algn="ctr">
                  <a:buNone/>
                </a:pPr>
                <a:endParaRPr lang="en-US" sz="2000" dirty="0"/>
              </a:p>
              <a:p>
                <a:pPr marL="457188" lvl="1" indent="0" algn="ctr">
                  <a:buNone/>
                </a:pPr>
                <a:endParaRPr lang="en-US" sz="2000" dirty="0"/>
              </a:p>
              <a:p>
                <a:pPr marL="457188" lvl="1" indent="0" algn="ctr">
                  <a:buNone/>
                </a:pPr>
                <a:r>
                  <a:rPr lang="en-US" sz="2000" dirty="0"/>
                  <a:t>“On the morning of March 16, 1971, while taking a seat in a commuter train, I suddenly realized that the parameters of the factor analysis model were estimated by maximizing the likelihood and that the mean value of the </a:t>
                </a:r>
                <a:r>
                  <a:rPr lang="en-US" sz="2000" dirty="0" err="1"/>
                  <a:t>logarithmus</a:t>
                </a:r>
                <a:r>
                  <a:rPr lang="en-US" sz="2000" dirty="0"/>
                  <a:t> of the likelihood was connected with the </a:t>
                </a:r>
                <a:r>
                  <a:rPr lang="en-US" sz="2000" dirty="0" err="1"/>
                  <a:t>Kullback-Leibler</a:t>
                </a:r>
                <a:r>
                  <a:rPr lang="en-US" sz="2000" dirty="0"/>
                  <a:t> information number.”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F68FC84-80C4-3F2C-8815-0D8CA96EF1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166018"/>
                <a:ext cx="10972800" cy="5322705"/>
              </a:xfrm>
              <a:blipFill>
                <a:blip r:embed="rId2"/>
                <a:stretch>
                  <a:fillRect l="-500" t="-573" r="-722" b="-114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irotugu Akaike Google Doodle - YouTube">
            <a:extLst>
              <a:ext uri="{FF2B5EF4-FFF2-40B4-BE49-F238E27FC236}">
                <a16:creationId xmlns:a16="http://schemas.microsoft.com/office/drawing/2014/main" id="{EB066FE8-3A15-2551-DADA-9D50FA612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508" y="3029527"/>
            <a:ext cx="3045945" cy="171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55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9D638A-F9ED-54CE-9B9E-77826B579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Information</a:t>
            </a:r>
            <a:r>
              <a:rPr lang="es-MX" dirty="0"/>
              <a:t> </a:t>
            </a:r>
            <a:r>
              <a:rPr lang="es-MX" dirty="0" err="1"/>
              <a:t>criteria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08C6D69-AE02-AB1C-9335-AB76E7D704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248509"/>
                <a:ext cx="10972800" cy="487766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Newer and more general approximations (of the out-of-sample deviance) exist that dominate AIC in every context: Widely Applicable Information Criterion (WAIC)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𝑊𝐴𝐼𝐶</m:t>
                      </m:r>
                      <m:d>
                        <m:dPr>
                          <m:ctrlPr>
                            <a:rPr lang="es-MX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=−2(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𝑙𝑝𝑝𝑑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MX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MX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MX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MX" sz="24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var</m:t>
                              </m:r>
                            </m:e>
                            <m:sub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s-MX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MX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  <m:r>
                            <a:rPr lang="es-MX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s-MX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s-MX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MX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MX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s-MX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s-MX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endParaRPr lang="es-MX" sz="2400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08C6D69-AE02-AB1C-9335-AB76E7D704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248509"/>
                <a:ext cx="10972800" cy="4877660"/>
              </a:xfrm>
              <a:blipFill>
                <a:blip r:embed="rId2"/>
                <a:stretch>
                  <a:fillRect l="-722" t="-100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18.Sumio Watanabe: Cross Validation and WAIC in Layered Neural Networks -  YouTube">
            <a:extLst>
              <a:ext uri="{FF2B5EF4-FFF2-40B4-BE49-F238E27FC236}">
                <a16:creationId xmlns:a16="http://schemas.microsoft.com/office/drawing/2014/main" id="{2852F78E-4843-00E6-C18F-CCFF514A7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074" y="3057754"/>
            <a:ext cx="4917851" cy="276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69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73E21-DF27-C78A-423F-006EF8EC2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Prediction</a:t>
            </a:r>
            <a:r>
              <a:rPr lang="es-MX" dirty="0"/>
              <a:t> </a:t>
            </a:r>
            <a:r>
              <a:rPr lang="es-MX" dirty="0" err="1"/>
              <a:t>penality</a:t>
            </a:r>
            <a:endParaRPr lang="en-GB" dirty="0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A317DC9B-01E5-C10E-4E23-BBDE3AC32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257" y="1690688"/>
            <a:ext cx="8391543" cy="4351338"/>
          </a:xfrm>
        </p:spPr>
      </p:pic>
    </p:spTree>
    <p:extLst>
      <p:ext uri="{BB962C8B-B14F-4D97-AF65-F5344CB8AC3E}">
        <p14:creationId xmlns:p14="http://schemas.microsoft.com/office/powerpoint/2010/main" val="2057360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C7F29-282F-0149-EF8A-952F4B09C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PSIS</a:t>
            </a:r>
            <a:endParaRPr lang="en-GB" dirty="0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8710045F-96E7-D80F-1BDD-E5596C062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31" y="1204623"/>
            <a:ext cx="3374480" cy="2224377"/>
          </a:xfrm>
        </p:spPr>
      </p:pic>
      <p:pic>
        <p:nvPicPr>
          <p:cNvPr id="7" name="Picture 6" descr="Chart, line chart, histogram&#10;&#10;Description automatically generated">
            <a:extLst>
              <a:ext uri="{FF2B5EF4-FFF2-40B4-BE49-F238E27FC236}">
                <a16:creationId xmlns:a16="http://schemas.microsoft.com/office/drawing/2014/main" id="{1B301EB1-6297-317F-0460-284BE97CC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80" y="1259925"/>
            <a:ext cx="7792413" cy="433814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4BDB9B-6924-D45C-0B1E-A58A75C220CC}"/>
              </a:ext>
            </a:extLst>
          </p:cNvPr>
          <p:cNvCxnSpPr/>
          <p:nvPr/>
        </p:nvCxnSpPr>
        <p:spPr>
          <a:xfrm flipV="1">
            <a:off x="10668000" y="5430982"/>
            <a:ext cx="129309" cy="655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7BC1D12-97D3-AB55-3D90-9E970D8CD961}"/>
              </a:ext>
            </a:extLst>
          </p:cNvPr>
          <p:cNvSpPr txBox="1"/>
          <p:nvPr/>
        </p:nvSpPr>
        <p:spPr>
          <a:xfrm>
            <a:off x="5163671" y="6122137"/>
            <a:ext cx="6382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Podemos calcular la probabilidad posterior  de dicha observación e inferir la posterior resultante sin la observación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4742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Accuracy</a:t>
            </a:r>
            <a:r>
              <a:rPr lang="es-MX" dirty="0"/>
              <a:t> v </a:t>
            </a:r>
            <a:r>
              <a:rPr lang="es-MX" dirty="0" err="1"/>
              <a:t>Simplicity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07" y="1483664"/>
            <a:ext cx="9389101" cy="483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842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95768-DBDB-FE7F-756C-B09397D6B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PSIS</a:t>
            </a:r>
            <a:endParaRPr lang="en-GB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26374B7D-0390-A227-47A5-36969A495B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489" y="1428462"/>
            <a:ext cx="9513421" cy="4351338"/>
          </a:xfrm>
        </p:spPr>
      </p:pic>
    </p:spTree>
    <p:extLst>
      <p:ext uri="{BB962C8B-B14F-4D97-AF65-F5344CB8AC3E}">
        <p14:creationId xmlns:p14="http://schemas.microsoft.com/office/powerpoint/2010/main" val="1214211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3C008-BA93-6E04-81C7-43689BD30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237F4076-FD4F-38BA-F7F4-8F34D3CF9E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337" y="1942166"/>
            <a:ext cx="3674463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833808-FC7E-6DEF-7DAA-4678F84D43E9}"/>
              </a:ext>
            </a:extLst>
          </p:cNvPr>
          <p:cNvSpPr txBox="1"/>
          <p:nvPr/>
        </p:nvSpPr>
        <p:spPr>
          <a:xfrm>
            <a:off x="914400" y="2179782"/>
            <a:ext cx="63453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PSIS: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Much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more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stable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and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provides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diagnostics</a:t>
            </a: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Identifies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outliers</a:t>
            </a: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Estimate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of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the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models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performance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out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of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sample</a:t>
            </a: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3532AF-9A30-D0B4-2BF0-7716AF2FEA8B}"/>
              </a:ext>
            </a:extLst>
          </p:cNvPr>
          <p:cNvSpPr txBox="1"/>
          <p:nvPr/>
        </p:nvSpPr>
        <p:spPr>
          <a:xfrm>
            <a:off x="1039091" y="458591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Vehtari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, A., Gelman, A., &amp;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Gabry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J. (2016). Practical Bayesian model evaluation using leave-one-out cross-validation and WAIC. In Statistics and Computing, doi:10.1007/s11222-016-9696-4.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arXiv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preprint arXiv:1507.04544.</a:t>
            </a:r>
          </a:p>
        </p:txBody>
      </p:sp>
    </p:spTree>
    <p:extLst>
      <p:ext uri="{BB962C8B-B14F-4D97-AF65-F5344CB8AC3E}">
        <p14:creationId xmlns:p14="http://schemas.microsoft.com/office/powerpoint/2010/main" val="3605382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478B9-4696-A868-FCF7-C4352828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</a:t>
            </a:r>
            <a:endParaRPr lang="en-GB" dirty="0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6270F8D2-9950-4E04-70BB-F0DF34DA66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255" y="1585480"/>
            <a:ext cx="9721526" cy="4351338"/>
          </a:xfrm>
        </p:spPr>
      </p:pic>
    </p:spTree>
    <p:extLst>
      <p:ext uri="{BB962C8B-B14F-4D97-AF65-F5344CB8AC3E}">
        <p14:creationId xmlns:p14="http://schemas.microsoft.com/office/powerpoint/2010/main" val="3059831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8ADA3-2737-6AB9-8E70-BCE1641FC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Estimación: </a:t>
            </a:r>
            <a:r>
              <a:rPr lang="es-MX" dirty="0" err="1"/>
              <a:t>efficient</a:t>
            </a:r>
            <a:r>
              <a:rPr lang="es-MX" dirty="0"/>
              <a:t> </a:t>
            </a:r>
            <a:r>
              <a:rPr lang="es-MX" dirty="0" err="1"/>
              <a:t>approximate</a:t>
            </a:r>
            <a:r>
              <a:rPr lang="es-MX" dirty="0"/>
              <a:t> </a:t>
            </a:r>
            <a:r>
              <a:rPr lang="es-MX" dirty="0" err="1"/>
              <a:t>loo</a:t>
            </a:r>
            <a:br>
              <a:rPr lang="es-MX" dirty="0"/>
            </a:br>
            <a:r>
              <a:rPr lang="es-MX" dirty="0">
                <a:hlinkClick r:id="rId2"/>
              </a:rPr>
              <a:t>http://mc-stan.org/loo/reference/loo-glossary.html</a:t>
            </a:r>
            <a:r>
              <a:rPr lang="es-MX" dirty="0"/>
              <a:t> 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53CFD57-22B8-BB3C-6023-F228073E40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22" y="2167274"/>
            <a:ext cx="2829320" cy="342948"/>
          </a:xfr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125E0B8B-E792-5FA4-BEC9-77CEE30427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32987"/>
            <a:ext cx="4191585" cy="382958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C064F8-18CA-5A10-95A1-C76DCF957D3E}"/>
              </a:ext>
            </a:extLst>
          </p:cNvPr>
          <p:cNvCxnSpPr/>
          <p:nvPr/>
        </p:nvCxnSpPr>
        <p:spPr>
          <a:xfrm>
            <a:off x="5061527" y="5523345"/>
            <a:ext cx="15332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600737A-9AD0-A2E5-A81D-C44AE5965561}"/>
              </a:ext>
            </a:extLst>
          </p:cNvPr>
          <p:cNvSpPr txBox="1"/>
          <p:nvPr/>
        </p:nvSpPr>
        <p:spPr>
          <a:xfrm>
            <a:off x="6795247" y="5208494"/>
            <a:ext cx="2680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Quisi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éramos que todas fueran “buenas”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&lt;.7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Malas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predicciones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FFB9C1-2308-00C6-5BEC-F1A14FE6D484}"/>
              </a:ext>
            </a:extLst>
          </p:cNvPr>
          <p:cNvSpPr txBox="1"/>
          <p:nvPr/>
        </p:nvSpPr>
        <p:spPr>
          <a:xfrm>
            <a:off x="6472518" y="3422350"/>
            <a:ext cx="45809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Cuando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K pareto es largo!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P_loo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&lt; p: Mala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especificac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ón</a:t>
            </a: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It describes how much more difficult it is to predict future data than the observed data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!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3530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F4E18-BB28-DE58-EA25-0BB9CB945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Lecciones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39CA0-CAF7-12E3-30BC-E224BA07A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sz="2400" dirty="0"/>
              <a:t>NO USEN WAIC </a:t>
            </a:r>
            <a:r>
              <a:rPr lang="es-MX" sz="2400" dirty="0" err="1"/>
              <a:t>or</a:t>
            </a:r>
            <a:r>
              <a:rPr lang="es-MX" sz="2400" dirty="0"/>
              <a:t> PSIS para elegir modelos explicativos –causales-</a:t>
            </a:r>
          </a:p>
          <a:p>
            <a:r>
              <a:rPr lang="es-MX" sz="2400" dirty="0"/>
              <a:t>El modelo incorrecto puede ser mejor para predecir!</a:t>
            </a:r>
          </a:p>
          <a:p>
            <a:endParaRPr lang="es-MX" sz="2400" dirty="0"/>
          </a:p>
          <a:p>
            <a:pPr marL="0" indent="0">
              <a:buNone/>
            </a:pPr>
            <a:r>
              <a:rPr lang="es-MX" sz="2400" dirty="0"/>
              <a:t>¿Y los </a:t>
            </a:r>
            <a:r>
              <a:rPr lang="es-MX" sz="2400" dirty="0" err="1"/>
              <a:t>priors</a:t>
            </a:r>
            <a:r>
              <a:rPr lang="es-MX" sz="2400" dirty="0"/>
              <a:t>?</a:t>
            </a:r>
          </a:p>
          <a:p>
            <a:pPr marL="0" indent="0">
              <a:buNone/>
            </a:pPr>
            <a:endParaRPr lang="es-MX" sz="2400" dirty="0"/>
          </a:p>
          <a:p>
            <a:r>
              <a:rPr lang="en-US" sz="2400" dirty="0"/>
              <a:t>For pure prediction…. Tune the prior using cross-validation</a:t>
            </a:r>
          </a:p>
          <a:p>
            <a:r>
              <a:rPr lang="en-US" sz="2400" dirty="0"/>
              <a:t>For causal inference… use science!</a:t>
            </a:r>
            <a:endParaRPr lang="en-GB" sz="2400" dirty="0"/>
          </a:p>
          <a:p>
            <a:r>
              <a:rPr lang="en-GB" sz="2400" dirty="0" err="1"/>
              <a:t>Muchas</a:t>
            </a:r>
            <a:r>
              <a:rPr lang="en-GB" sz="2400" dirty="0"/>
              <a:t> </a:t>
            </a:r>
            <a:r>
              <a:rPr lang="en-GB" sz="2400" dirty="0" err="1"/>
              <a:t>tareas</a:t>
            </a:r>
            <a:r>
              <a:rPr lang="en-GB" sz="2400" dirty="0"/>
              <a:t> son </a:t>
            </a:r>
            <a:r>
              <a:rPr lang="en-GB" sz="2400" dirty="0" err="1"/>
              <a:t>una</a:t>
            </a:r>
            <a:r>
              <a:rPr lang="en-GB" sz="2400" dirty="0"/>
              <a:t> </a:t>
            </a:r>
            <a:r>
              <a:rPr lang="en-GB" sz="2400" dirty="0" err="1"/>
              <a:t>mezcla</a:t>
            </a:r>
            <a:r>
              <a:rPr lang="en-GB" sz="2400" dirty="0"/>
              <a:t> de </a:t>
            </a:r>
            <a:r>
              <a:rPr lang="en-GB" sz="2400" dirty="0" err="1"/>
              <a:t>inferencia</a:t>
            </a:r>
            <a:r>
              <a:rPr lang="en-GB" sz="2400" dirty="0"/>
              <a:t> y </a:t>
            </a:r>
            <a:r>
              <a:rPr lang="en-GB" sz="2400" dirty="0" err="1"/>
              <a:t>predicci</a:t>
            </a:r>
            <a:r>
              <a:rPr lang="es-MX" sz="2400" dirty="0" err="1"/>
              <a:t>ón</a:t>
            </a:r>
            <a:endParaRPr lang="en-US" sz="2400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6637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95F2E-E072-950C-C992-4B265565F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Referencias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53757-F360-0443-C275-5313B2994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>
                <a:hlinkClick r:id="rId2"/>
              </a:rPr>
              <a:t>Akaike, H.</a:t>
            </a:r>
            <a:r>
              <a:rPr lang="en-GB" i="1" dirty="0"/>
              <a:t> (1973), "Information theory and an extension of the maximum likelihood principle", in Petrov, B. N.; </a:t>
            </a:r>
            <a:r>
              <a:rPr lang="en-GB" i="1" dirty="0" err="1"/>
              <a:t>Csáki</a:t>
            </a:r>
            <a:r>
              <a:rPr lang="en-GB" i="1" dirty="0"/>
              <a:t>, F. (eds.), 2nd International Symposium on Information Theory, </a:t>
            </a:r>
            <a:r>
              <a:rPr lang="en-GB" i="1" dirty="0" err="1"/>
              <a:t>Tsahkadsor</a:t>
            </a:r>
            <a:r>
              <a:rPr lang="en-GB" i="1" dirty="0"/>
              <a:t>, Armenia, USSR, September 2-8, 1971, Budapest: </a:t>
            </a:r>
            <a:r>
              <a:rPr lang="en-GB" i="1" dirty="0" err="1">
                <a:hlinkClick r:id="rId3" tooltip="Akadémiai Kiadó"/>
              </a:rPr>
              <a:t>Akadémiai</a:t>
            </a:r>
            <a:r>
              <a:rPr lang="en-GB" i="1" dirty="0">
                <a:hlinkClick r:id="rId3" tooltip="Akadémiai Kiadó"/>
              </a:rPr>
              <a:t> </a:t>
            </a:r>
            <a:r>
              <a:rPr lang="en-GB" i="1" dirty="0" err="1">
                <a:hlinkClick r:id="rId3" tooltip="Akadémiai Kiadó"/>
              </a:rPr>
              <a:t>Kiadó</a:t>
            </a:r>
            <a:r>
              <a:rPr lang="en-GB" i="1" dirty="0"/>
              <a:t>, pp. 267–281</a:t>
            </a:r>
            <a:r>
              <a:rPr lang="en-GB" dirty="0"/>
              <a:t>. Republished in </a:t>
            </a:r>
            <a:r>
              <a:rPr lang="en-GB" i="1" dirty="0" err="1">
                <a:hlinkClick r:id="rId4" tooltip="Samuel Kotz"/>
              </a:rPr>
              <a:t>Kotz</a:t>
            </a:r>
            <a:r>
              <a:rPr lang="en-GB" i="1" dirty="0">
                <a:hlinkClick r:id="rId4" tooltip="Samuel Kotz"/>
              </a:rPr>
              <a:t>, S.</a:t>
            </a:r>
            <a:r>
              <a:rPr lang="en-GB" i="1" dirty="0"/>
              <a:t>; </a:t>
            </a:r>
            <a:r>
              <a:rPr lang="en-GB" i="1" dirty="0">
                <a:hlinkClick r:id="rId5" tooltip="Norman Lloyd Johnson"/>
              </a:rPr>
              <a:t>Johnson, N. L.</a:t>
            </a:r>
            <a:r>
              <a:rPr lang="en-GB" i="1" dirty="0"/>
              <a:t>, eds. (1992), Breakthroughs in Statistics, vol. I, </a:t>
            </a:r>
            <a:r>
              <a:rPr lang="en-GB" i="1" dirty="0">
                <a:hlinkClick r:id="rId6" tooltip="Springer-Verlag"/>
              </a:rPr>
              <a:t>Springer-Verlag</a:t>
            </a:r>
            <a:r>
              <a:rPr lang="en-GB" i="1" dirty="0"/>
              <a:t>, pp. 610–624</a:t>
            </a:r>
          </a:p>
          <a:p>
            <a:endParaRPr lang="en-GB" i="1" dirty="0"/>
          </a:p>
          <a:p>
            <a:r>
              <a:rPr lang="en-GB" i="1" dirty="0">
                <a:hlinkClick r:id="rId2" tooltip="Hirotugu Akaike"/>
              </a:rPr>
              <a:t>Akaike, H.</a:t>
            </a:r>
            <a:r>
              <a:rPr lang="en-GB" i="1" dirty="0"/>
              <a:t> (1985), "Prediction and entropy", in Atkinson, A. C.; </a:t>
            </a:r>
            <a:r>
              <a:rPr lang="en-GB" i="1" dirty="0">
                <a:hlinkClick r:id="rId7" tooltip="Stephen Fienberg"/>
              </a:rPr>
              <a:t>Fienberg, S. E.</a:t>
            </a:r>
            <a:r>
              <a:rPr lang="en-GB" i="1" dirty="0"/>
              <a:t> (eds.), A Celebration of Statistics, Springer, pp. 1–24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 err="1"/>
              <a:t>Vehtari</a:t>
            </a:r>
            <a:r>
              <a:rPr lang="en-GB" dirty="0"/>
              <a:t>, A., Gelman, A., &amp; </a:t>
            </a:r>
            <a:r>
              <a:rPr lang="en-GB" dirty="0" err="1"/>
              <a:t>Gabry</a:t>
            </a:r>
            <a:r>
              <a:rPr lang="en-GB" dirty="0"/>
              <a:t> J. (2016). Practical Bayesian model evaluation using leave-one-out cross-validation and WAIC. In Statistics and Computing, doi:10.1007/s11222-016-9696-4. </a:t>
            </a:r>
            <a:r>
              <a:rPr lang="en-GB" dirty="0" err="1"/>
              <a:t>arXiv</a:t>
            </a:r>
            <a:r>
              <a:rPr lang="en-GB" dirty="0"/>
              <a:t> preprint arXiv:1507.04544.</a:t>
            </a:r>
          </a:p>
          <a:p>
            <a:endParaRPr lang="en-GB" dirty="0"/>
          </a:p>
          <a:p>
            <a:r>
              <a:rPr lang="en-GB" dirty="0">
                <a:hlinkClick r:id="rId8"/>
              </a:rPr>
              <a:t>https://www.youtube.com/watch?v=odGAAJDlgp8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4450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Accuracy</a:t>
            </a:r>
            <a:r>
              <a:rPr lang="es-MX" dirty="0"/>
              <a:t> v </a:t>
            </a:r>
            <a:r>
              <a:rPr lang="es-MX" dirty="0" err="1"/>
              <a:t>Simplicity</a:t>
            </a:r>
            <a:endParaRPr lang="es-MX" dirty="0"/>
          </a:p>
        </p:txBody>
      </p:sp>
      <p:pic>
        <p:nvPicPr>
          <p:cNvPr id="1026" name="Picture 2" descr="entre la scylla y el mito: vector de stock (libre de regalías) 1349301740 |  Shutter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64"/>
          <a:stretch/>
        </p:blipFill>
        <p:spPr bwMode="auto">
          <a:xfrm>
            <a:off x="2200275" y="2408409"/>
            <a:ext cx="7842538" cy="420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6655839" y="2378922"/>
            <a:ext cx="32258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Overfitting</a:t>
            </a:r>
            <a:endParaRPr kumimoji="0" lang="es-MX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(</a:t>
            </a:r>
            <a:r>
              <a:rPr kumimoji="0" lang="es-MX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learning</a:t>
            </a:r>
            <a:r>
              <a:rPr kumimoji="0" lang="es-MX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r>
              <a:rPr kumimoji="0" lang="es-MX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too</a:t>
            </a:r>
            <a:r>
              <a:rPr kumimoji="0" lang="es-MX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r>
              <a:rPr kumimoji="0" lang="es-MX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much</a:t>
            </a:r>
            <a:r>
              <a:rPr kumimoji="0" lang="es-MX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)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2065111" y="5614443"/>
            <a:ext cx="31951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Underfitting</a:t>
            </a:r>
            <a:endParaRPr kumimoji="0" lang="es-MX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(</a:t>
            </a:r>
            <a:r>
              <a:rPr kumimoji="0" lang="es-MX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learning</a:t>
            </a:r>
            <a:r>
              <a:rPr kumimoji="0" lang="es-MX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r>
              <a:rPr kumimoji="0" lang="es-MX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too</a:t>
            </a:r>
            <a:r>
              <a:rPr kumimoji="0" lang="es-MX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Little)</a:t>
            </a:r>
          </a:p>
        </p:txBody>
      </p:sp>
      <p:sp>
        <p:nvSpPr>
          <p:cNvPr id="5" name="Rectángulo 4"/>
          <p:cNvSpPr/>
          <p:nvPr/>
        </p:nvSpPr>
        <p:spPr>
          <a:xfrm>
            <a:off x="838045" y="1056737"/>
            <a:ext cx="110396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Making</a:t>
            </a: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r>
              <a:rPr kumimoji="0" lang="es-MX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the</a:t>
            </a: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r>
              <a:rPr kumimoji="0" lang="es-MX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model</a:t>
            </a: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more </a:t>
            </a:r>
            <a:r>
              <a:rPr kumimoji="0" lang="es-MX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complex</a:t>
            </a: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(</a:t>
            </a:r>
            <a:r>
              <a:rPr kumimoji="0" lang="es-MX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adding</a:t>
            </a: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r>
              <a:rPr kumimoji="0" lang="es-MX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parameters</a:t>
            </a: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) </a:t>
            </a:r>
            <a:r>
              <a:rPr kumimoji="0" lang="es-MX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nearly</a:t>
            </a: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r>
              <a:rPr kumimoji="0" lang="es-MX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always</a:t>
            </a: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r>
              <a:rPr kumimoji="0" lang="es-MX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improves</a:t>
            </a: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r>
              <a:rPr kumimoji="0" lang="es-MX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the</a:t>
            </a: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r>
              <a:rPr kumimoji="0" lang="es-MX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fit</a:t>
            </a: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of a </a:t>
            </a:r>
            <a:r>
              <a:rPr kumimoji="0" lang="es-MX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model</a:t>
            </a: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to </a:t>
            </a:r>
            <a:r>
              <a:rPr kumimoji="0" lang="es-MX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the</a:t>
            </a: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data (a </a:t>
            </a:r>
            <a:r>
              <a:rPr kumimoji="0" lang="es-MX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measure</a:t>
            </a: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of </a:t>
            </a:r>
            <a:r>
              <a:rPr kumimoji="0" lang="es-MX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how</a:t>
            </a: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r>
              <a:rPr kumimoji="0" lang="es-MX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well</a:t>
            </a: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r>
              <a:rPr kumimoji="0" lang="es-MX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the</a:t>
            </a: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r>
              <a:rPr kumimoji="0" lang="es-MX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model</a:t>
            </a: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can </a:t>
            </a:r>
            <a:r>
              <a:rPr kumimoji="0" lang="es-MX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retrodict</a:t>
            </a: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r>
              <a:rPr kumimoji="0" lang="es-MX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the</a:t>
            </a: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data </a:t>
            </a:r>
            <a:r>
              <a:rPr kumimoji="0" lang="es-MX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used</a:t>
            </a: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to </a:t>
            </a:r>
            <a:r>
              <a:rPr kumimoji="0" lang="es-MX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fit</a:t>
            </a: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r>
              <a:rPr kumimoji="0" lang="es-MX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the</a:t>
            </a: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r>
              <a:rPr kumimoji="0" lang="es-MX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model</a:t>
            </a: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), at </a:t>
            </a:r>
            <a:r>
              <a:rPr kumimoji="0" lang="es-MX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the</a:t>
            </a: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r>
              <a:rPr kumimoji="0" lang="es-MX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cost</a:t>
            </a: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of </a:t>
            </a:r>
            <a:r>
              <a:rPr kumimoji="0" lang="es-MX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predict</a:t>
            </a: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new data </a:t>
            </a:r>
            <a:r>
              <a:rPr kumimoji="0" lang="es-MX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worse</a:t>
            </a: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.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02" y="4848225"/>
            <a:ext cx="1914909" cy="176229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7977" y="2378922"/>
            <a:ext cx="1949595" cy="171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66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83E35-7F1A-C06A-F449-D8201D053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226" y="140168"/>
            <a:ext cx="8128000" cy="782098"/>
          </a:xfrm>
        </p:spPr>
        <p:txBody>
          <a:bodyPr/>
          <a:lstStyle/>
          <a:p>
            <a:r>
              <a:rPr lang="es-MX" dirty="0"/>
              <a:t>Predicción: Evaluación “formal” de un buen modelo</a:t>
            </a:r>
            <a:endParaRPr lang="en-GB" dirty="0"/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0C7B809D-47D8-FEEC-5A9F-BD40F7971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4" y="1739386"/>
            <a:ext cx="4983909" cy="2491955"/>
          </a:xfr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351B7843-87FF-1BB9-D486-6673ECB48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016" y="2886635"/>
            <a:ext cx="6161210" cy="369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07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30F79-7E71-A231-0F6C-E7B0A5C5F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6517" y="77416"/>
            <a:ext cx="8128000" cy="782098"/>
          </a:xfrm>
        </p:spPr>
        <p:txBody>
          <a:bodyPr/>
          <a:lstStyle/>
          <a:p>
            <a:r>
              <a:rPr lang="en-US" dirty="0"/>
              <a:t>Leave-one-out (loo) cross validation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B9EA6-DD6B-FC4B-ABF0-1560AB1B0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537012"/>
            <a:ext cx="10972800" cy="358915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Tiramos</a:t>
            </a:r>
            <a:r>
              <a:rPr lang="en-US" dirty="0"/>
              <a:t> un punto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Estimamos</a:t>
            </a:r>
            <a:r>
              <a:rPr lang="en-US" dirty="0"/>
              <a:t> con </a:t>
            </a:r>
            <a:r>
              <a:rPr lang="en-US" dirty="0" err="1"/>
              <a:t>el</a:t>
            </a:r>
            <a:r>
              <a:rPr lang="en-US" dirty="0"/>
              <a:t> resto de la </a:t>
            </a:r>
            <a:r>
              <a:rPr lang="en-US" dirty="0" err="1"/>
              <a:t>muestra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Predecimos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punto que </a:t>
            </a:r>
            <a:r>
              <a:rPr lang="en-US" dirty="0" err="1"/>
              <a:t>tiramos</a:t>
            </a:r>
            <a:r>
              <a:rPr lang="en-US" dirty="0"/>
              <a:t> -con 2-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Repetimos</a:t>
            </a:r>
            <a:r>
              <a:rPr lang="en-US" dirty="0"/>
              <a:t> 1 con </a:t>
            </a:r>
            <a:r>
              <a:rPr lang="en-US" dirty="0" err="1"/>
              <a:t>otro</a:t>
            </a:r>
            <a:r>
              <a:rPr lang="en-US" dirty="0"/>
              <a:t> punto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Tomamos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errores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paso. MSE</a:t>
            </a:r>
          </a:p>
          <a:p>
            <a:pPr lvl="1"/>
            <a:r>
              <a:rPr lang="en-US" dirty="0" err="1"/>
              <a:t>Fuera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Dentro</a:t>
            </a:r>
            <a:endParaRPr lang="en-GB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93FA9FA2-4CE3-3425-37C2-FE51B1B5C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188" y="2537012"/>
            <a:ext cx="4067554" cy="37070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DFFAAD-7443-D7A2-E67E-E536FCF4AB67}"/>
              </a:ext>
            </a:extLst>
          </p:cNvPr>
          <p:cNvSpPr txBox="1"/>
          <p:nvPr/>
        </p:nvSpPr>
        <p:spPr>
          <a:xfrm>
            <a:off x="1066800" y="1357980"/>
            <a:ext cx="10255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¿Qué tan bueno es el modelo para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predicir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el siguiente punto –nuevas observaciones-?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763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D2CE98-C06E-EBF1-56A7-CDE22C2FC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Cross-</a:t>
            </a:r>
            <a:r>
              <a:rPr lang="es-MX" dirty="0" err="1"/>
              <a:t>validation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781C11-8A52-8F18-C737-6EFB71A14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How to evaluate your models out-of-sample?</a:t>
            </a:r>
          </a:p>
          <a:p>
            <a:pPr lvl="1"/>
            <a:r>
              <a:rPr lang="en-US" sz="2800" dirty="0"/>
              <a:t>Divide the sample in a number of chunks (folds). Predict each fold, after training on all the others.</a:t>
            </a:r>
          </a:p>
          <a:p>
            <a:pPr lvl="2"/>
            <a:r>
              <a:rPr lang="en-US" sz="2800" dirty="0"/>
              <a:t>How many chunks?</a:t>
            </a:r>
          </a:p>
          <a:p>
            <a:pPr lvl="3"/>
            <a:r>
              <a:rPr lang="en-US" sz="2800" dirty="0"/>
              <a:t>The maximum number of chunks (leave-one-out cross-validation)</a:t>
            </a:r>
          </a:p>
          <a:p>
            <a:pPr lvl="1"/>
            <a:endParaRPr lang="en-US" sz="2800" dirty="0"/>
          </a:p>
        </p:txBody>
      </p:sp>
      <p:pic>
        <p:nvPicPr>
          <p:cNvPr id="3074" name="Picture 2" descr="Leave-One-Out Cross-Validation. Extreme version of k-fold… | by Naina  Chaturvedi | DataDrivenInvestor">
            <a:extLst>
              <a:ext uri="{FF2B5EF4-FFF2-40B4-BE49-F238E27FC236}">
                <a16:creationId xmlns:a16="http://schemas.microsoft.com/office/drawing/2014/main" id="{F6977379-FEA4-4E09-916D-70C72B3B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778" y="4133290"/>
            <a:ext cx="4556387" cy="253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26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E20CB-9694-1758-0390-4A76AF392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loo and cross-validation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9CB3A-10BE-C006-6E34-D3C3462DD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5"/>
            <a:ext cx="6535271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En</a:t>
            </a:r>
            <a:r>
              <a:rPr lang="en-US" dirty="0"/>
              <a:t> Bayes no </a:t>
            </a:r>
            <a:r>
              <a:rPr lang="en-US" dirty="0" err="1"/>
              <a:t>usamos</a:t>
            </a:r>
            <a:r>
              <a:rPr lang="en-US" dirty="0"/>
              <a:t> puntos y </a:t>
            </a:r>
            <a:r>
              <a:rPr lang="en-US" dirty="0" err="1"/>
              <a:t>una</a:t>
            </a:r>
            <a:r>
              <a:rPr lang="en-US" dirty="0"/>
              <a:t> sola </a:t>
            </a:r>
            <a:r>
              <a:rPr lang="en-US" dirty="0" err="1"/>
              <a:t>línea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Usamos</a:t>
            </a:r>
            <a:r>
              <a:rPr lang="en-US" dirty="0"/>
              <a:t> </a:t>
            </a:r>
            <a:r>
              <a:rPr lang="en-US" dirty="0" err="1"/>
              <a:t>toda</a:t>
            </a:r>
            <a:r>
              <a:rPr lang="en-US" dirty="0"/>
              <a:t> la posterior, no punto a punto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La </a:t>
            </a:r>
            <a:r>
              <a:rPr lang="en-US" dirty="0" err="1"/>
              <a:t>probabilidad</a:t>
            </a:r>
            <a:r>
              <a:rPr lang="en-US" dirty="0"/>
              <a:t> posterior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observaci</a:t>
            </a:r>
            <a:r>
              <a:rPr lang="es-MX" dirty="0" err="1"/>
              <a:t>ón</a:t>
            </a:r>
            <a:r>
              <a:rPr lang="es-MX" dirty="0"/>
              <a:t>: la densidad predictiva de cada punto</a:t>
            </a:r>
          </a:p>
          <a:p>
            <a:pPr marL="0" indent="0">
              <a:buNone/>
            </a:pPr>
            <a:endParaRPr lang="es-MX" dirty="0"/>
          </a:p>
          <a:p>
            <a:r>
              <a:rPr lang="es-MX" dirty="0"/>
              <a:t>Obtenemos posteriores para cada conjunto menos un dato</a:t>
            </a:r>
          </a:p>
          <a:p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>
                <a:solidFill>
                  <a:srgbClr val="FF0000"/>
                </a:solidFill>
              </a:rPr>
              <a:t>El cómputo de esto es, para todo efecto práctico, imposible!!</a:t>
            </a:r>
          </a:p>
          <a:p>
            <a:pPr marL="0" indent="0">
              <a:buNone/>
            </a:pPr>
            <a:endParaRPr lang="es-MX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s-MX" dirty="0">
                <a:solidFill>
                  <a:schemeClr val="accent5">
                    <a:lumMod val="75000"/>
                  </a:schemeClr>
                </a:solidFill>
              </a:rPr>
              <a:t>Pero si lo fuera ¿Cómo luciría?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93851459-4EB6-FD82-5561-F25592ABF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988" y="1792788"/>
            <a:ext cx="4964415" cy="327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85DFD-27FE-B394-EFDA-73F934682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Cross-</a:t>
            </a:r>
            <a:r>
              <a:rPr lang="es-MX" b="1" dirty="0" err="1"/>
              <a:t>validation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BF113-06FA-B670-46D7-05FFE26EB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6491" cy="4351338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Comparo distintos modelos candidatos</a:t>
            </a:r>
          </a:p>
          <a:p>
            <a:pPr marL="0" indent="0">
              <a:buNone/>
            </a:pPr>
            <a:endParaRPr lang="es-MX" dirty="0"/>
          </a:p>
          <a:p>
            <a:r>
              <a:rPr lang="es-MX" dirty="0"/>
              <a:t>Error in </a:t>
            </a:r>
            <a:r>
              <a:rPr lang="es-MX" dirty="0" err="1"/>
              <a:t>sample</a:t>
            </a:r>
            <a:r>
              <a:rPr lang="es-MX" dirty="0"/>
              <a:t>  </a:t>
            </a:r>
            <a:r>
              <a:rPr lang="en-US" dirty="0"/>
              <a:t>&gt; error out sample</a:t>
            </a:r>
          </a:p>
          <a:p>
            <a:r>
              <a:rPr lang="en-US" dirty="0"/>
              <a:t>A </a:t>
            </a:r>
            <a:r>
              <a:rPr lang="en-US" dirty="0" err="1"/>
              <a:t>medida</a:t>
            </a:r>
            <a:r>
              <a:rPr lang="en-US" dirty="0"/>
              <a:t> que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modelo</a:t>
            </a:r>
            <a:r>
              <a:rPr lang="en-US" dirty="0"/>
              <a:t> es m</a:t>
            </a:r>
            <a:r>
              <a:rPr lang="es-MX" dirty="0" err="1"/>
              <a:t>ás</a:t>
            </a:r>
            <a:r>
              <a:rPr lang="es-MX" dirty="0"/>
              <a:t> complejo</a:t>
            </a:r>
          </a:p>
          <a:p>
            <a:pPr marL="0" indent="0">
              <a:buNone/>
            </a:pPr>
            <a:r>
              <a:rPr lang="es-MX" dirty="0"/>
              <a:t>, su poder predictivo fuera de la muestrea cae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Flexibilidad </a:t>
            </a:r>
            <a:r>
              <a:rPr lang="en-US" dirty="0"/>
              <a:t>~ </a:t>
            </a:r>
            <a:r>
              <a:rPr lang="en-US" dirty="0" err="1"/>
              <a:t>sobreajuste</a:t>
            </a:r>
            <a:r>
              <a:rPr lang="en-US" dirty="0"/>
              <a:t>!!!</a:t>
            </a:r>
            <a:endParaRPr lang="es-MX" dirty="0"/>
          </a:p>
          <a:p>
            <a:pPr marL="0" indent="0">
              <a:buNone/>
            </a:pPr>
            <a:r>
              <a:rPr lang="en-US" dirty="0"/>
              <a:t> </a:t>
            </a:r>
            <a:endParaRPr lang="en-GB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07AF7B8E-2897-7CE8-9E44-F26A75A13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508" y="1690688"/>
            <a:ext cx="4747523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17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22788-853B-BB7C-3B2B-812B7D9DF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588" y="113274"/>
            <a:ext cx="9018494" cy="782098"/>
          </a:xfrm>
        </p:spPr>
        <p:txBody>
          <a:bodyPr/>
          <a:lstStyle/>
          <a:p>
            <a:r>
              <a:rPr lang="en-US" dirty="0"/>
              <a:t>Cross-validation: fitting is easy, but prediction is hard</a:t>
            </a:r>
            <a:endParaRPr lang="en-GB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9B63DBF7-BA7F-1771-100E-FC6D8B297D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307" y="1736249"/>
            <a:ext cx="8802761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6E5ACA-379C-555D-AF63-2F789E3740BF}"/>
              </a:ext>
            </a:extLst>
          </p:cNvPr>
          <p:cNvSpPr txBox="1"/>
          <p:nvPr/>
        </p:nvSpPr>
        <p:spPr>
          <a:xfrm>
            <a:off x="304800" y="1930400"/>
            <a:ext cx="18556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Cross-validation is a measure of overfitting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Regularization: function que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encuentra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aspectos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regulares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del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proceso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Priors, priors, priors…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reducir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la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flexibilidad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del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modelo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244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olsticio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ción1" id="{DAFF0ADD-4D83-4FFD-8BC0-5A8C07C2B4E9}" vid="{BC99898B-6D03-40C4-A2EE-8A04A8ADA6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1302</Words>
  <Application>Microsoft Office PowerPoint</Application>
  <PresentationFormat>Panorámica</PresentationFormat>
  <Paragraphs>144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29" baseType="lpstr">
      <vt:lpstr>Arial</vt:lpstr>
      <vt:lpstr>Cambria Math</vt:lpstr>
      <vt:lpstr>Gill Sans MT</vt:lpstr>
      <vt:lpstr>1_Tema de Office</vt:lpstr>
      <vt:lpstr>Clase 15: Ajuste global y validación de modelos</vt:lpstr>
      <vt:lpstr>Accuracy v Simplicity</vt:lpstr>
      <vt:lpstr>Accuracy v Simplicity</vt:lpstr>
      <vt:lpstr>Predicción: Evaluación “formal” de un buen modelo</vt:lpstr>
      <vt:lpstr>Leave-one-out (loo) cross validation</vt:lpstr>
      <vt:lpstr>Cross-validation</vt:lpstr>
      <vt:lpstr>Bayesian loo and cross-validation</vt:lpstr>
      <vt:lpstr>Cross-validation</vt:lpstr>
      <vt:lpstr>Cross-validation: fitting is easy, but prediction is hard</vt:lpstr>
      <vt:lpstr>El cómputo de esto es, para todo efecto práctico, imposible!! </vt:lpstr>
      <vt:lpstr>Information criteria</vt:lpstr>
      <vt:lpstr>Measuring accuracy (Information Theory)</vt:lpstr>
      <vt:lpstr>Information Entropy</vt:lpstr>
      <vt:lpstr>True model?</vt:lpstr>
      <vt:lpstr>Scoring the right data</vt:lpstr>
      <vt:lpstr>Information criteria</vt:lpstr>
      <vt:lpstr>Information criteria</vt:lpstr>
      <vt:lpstr>Prediction penality</vt:lpstr>
      <vt:lpstr>PSIS</vt:lpstr>
      <vt:lpstr>PSIS</vt:lpstr>
      <vt:lpstr>Presentación de PowerPoint</vt:lpstr>
      <vt:lpstr>Ejemplo</vt:lpstr>
      <vt:lpstr>Estimación: efficient approximate loo http://mc-stan.org/loo/reference/loo-glossary.html </vt:lpstr>
      <vt:lpstr>Lecciones</vt:lpstr>
      <vt:lpstr>Referencias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Clase 15: Ajuste global y validación de modelos</dc:title>
  <dc:creator>Hector Najera</dc:creator>
  <cp:lastModifiedBy>Hector Najera</cp:lastModifiedBy>
  <cp:revision>1</cp:revision>
  <dcterms:created xsi:type="dcterms:W3CDTF">2023-04-26T17:08:38Z</dcterms:created>
  <dcterms:modified xsi:type="dcterms:W3CDTF">2023-04-26T17:09:49Z</dcterms:modified>
</cp:coreProperties>
</file>